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1" r:id="rId3"/>
    <p:sldId id="294" r:id="rId4"/>
    <p:sldId id="296" r:id="rId5"/>
    <p:sldId id="297" r:id="rId6"/>
    <p:sldId id="295" r:id="rId7"/>
    <p:sldId id="298" r:id="rId8"/>
    <p:sldId id="299" r:id="rId9"/>
    <p:sldId id="300" r:id="rId10"/>
    <p:sldId id="301" r:id="rId11"/>
    <p:sldId id="303" r:id="rId12"/>
    <p:sldId id="304" r:id="rId13"/>
    <p:sldId id="305" r:id="rId14"/>
    <p:sldId id="306" r:id="rId15"/>
    <p:sldId id="307" r:id="rId16"/>
    <p:sldId id="308" r:id="rId17"/>
    <p:sldId id="302" r:id="rId18"/>
    <p:sldId id="310" r:id="rId19"/>
    <p:sldId id="312" r:id="rId20"/>
    <p:sldId id="311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4" autoAdjust="0"/>
    <p:restoredTop sz="85108" autoAdjust="0"/>
  </p:normalViewPr>
  <p:slideViewPr>
    <p:cSldViewPr snapToGrid="0">
      <p:cViewPr varScale="1">
        <p:scale>
          <a:sx n="56" d="100"/>
          <a:sy n="56" d="100"/>
        </p:scale>
        <p:origin x="21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1_pano_machu_picchu_guard_house_river_2014.jpg#/media/File:1_pano_machu_picchu_guard_house_river_2014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icolas_Riegen_Segelschiffe_an_holl%C3%A4ndischer_K%C3%BCste.jpg#/media/File:Nicolas_Riegen_Segelschiffe_an_holl%C3%A4ndischer_K%C3%BCste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.m.wikipedia.org/wiki/Fichier:Murales_Rivera_-_Markt_in_Tlatelolco_3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enochtitlan.jpg#/media/File:Tenochtitlan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capitol/6240813504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q.wikipedia.org/wiki/Bielde:Codex_Magliabechiano_(folio_70r).jpg#/media/Bielde:Codex_Magliabechiano_(folio_70r)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Leandro_Izaguirre_-_The_Torture_of_Cuauht%C3%A9moc_-_Google_Art_Project.jpg#/media/Datei:Leandro_Izaguirre_-_The_Torture_of_Cuauht%C3%A9moc_-_Google_Art_Project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prison-prison-cell-jail-crime-553836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linche_con_Cortes.JPG#/media/File:Malinche_con_Cortes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eroberung-amerik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ROHM_D273_Aztecs_continue_their_assault_against_the_conquistadors.jpg#/media/File:ROHM_D273_Aztecs_continue_their_assault_against_the_conquistadors.jpg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astDaysofTenochtitlanB.jpg#/media/File:LastDaysofTenochtitlanB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Leutze,_Emanuel_%E2%80%94_Storming_of_the_Teocalli_by_Cortez_and_His_Troops_%E2%80%94_1848.jpg#/media/Datei:Leutze,_Emanuel_%E2%80%94_Storming_of_the_Teocalli_by_Cortez_and_His_Troops_%E2%80%94_1848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Great_Tenochtitlan_detail_4.JPG#/media/File:The_Great_Tenochtitlan_detail_4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chu_Picchu,_Peru_(2018).jpg#/media/File:Machu_Picchu,_Peru_(2018).jp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isac_-_Cusco.jpg#/media/File:Pisac_-_Cusco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ia_Montana_Roman_Gold_Mines_2011_-_Wall_Detail-10.jpg#/media/File:Rosia_Montana_Roman_Gold_Mines_2011_-_Wall_Detail-10.jp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usco-c01.jpg#/media/File:Cusco-c01.jpg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5/es/deed.en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El_dos_de_mayo_de_1808_en_Madrid.jpg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gnum.ru/pictures/2232849/1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somedmats/home/historia/imperialisme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Raiatea_-_Sechage_vanille_(3).JPG#/media/File:Raiatea_-_Sechage_vanille_(3).JPG" TargetMode="External"/><Relationship Id="rId3" Type="http://schemas.openxmlformats.org/officeDocument/2006/relationships/hyperlink" Target="https://de.m.wikipedia.org/wiki/Datei:Patates.jpg" TargetMode="External"/><Relationship Id="rId7" Type="http://schemas.openxmlformats.org/officeDocument/2006/relationships/hyperlink" Target="https://pixabay.com/de/photos/kaffeebohnen-gebraten-brown-koffein-994824/" TargetMode="External"/><Relationship Id="rId12" Type="http://schemas.openxmlformats.org/officeDocument/2006/relationships/hyperlink" Target="https://pixabay.com/de/photos/tomaten-gem%C3%BCse-tomate-gr%C3%BCn-frisch-905632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de/photos/mais-kolben-maisk%C3%B6rner-gelb-1725636/" TargetMode="External"/><Relationship Id="rId11" Type="http://schemas.openxmlformats.org/officeDocument/2006/relationships/hyperlink" Target="https://pixabay.com/de/photos/k%C3%BCrbis-herbst-oktober-halloween-970236/" TargetMode="External"/><Relationship Id="rId5" Type="http://schemas.openxmlformats.org/officeDocument/2006/relationships/hyperlink" Target="https://pixabay.com/de/photos/martinique-karibik-insel-frankreich-4900895/" TargetMode="External"/><Relationship Id="rId10" Type="http://schemas.openxmlformats.org/officeDocument/2006/relationships/hyperlink" Target="https://pixabay.com/de/photos/sonnenblumen-blumen-gelbe-blumen-1655706/" TargetMode="External"/><Relationship Id="rId4" Type="http://schemas.openxmlformats.org/officeDocument/2006/relationships/hyperlink" Target="https://pixabay.com/de/photos/kartoffeln-gem%C3%BCse-erdfrucht-bio-1585075/" TargetMode="External"/><Relationship Id="rId9" Type="http://schemas.openxmlformats.org/officeDocument/2006/relationships/hyperlink" Target="https://creativecommons.org/licenses/by-sa/3.0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Batalla_de_Centla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World_map_green.pn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iki_Loves_Pyramids_-_Teotihuacan_-_Avenue_of_the_Dead_-_2.JPG#/media/File:Wiki_Loves_Pyramids_-_Teotihuacan_-_Avenue_of_the_Dead_-_2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urales_Rivera_-_Indianer_vor_Tenochtitlan_-_Pyramide.jpg#/media/File:Murales_Rivera_-_Indianer_vor_Tenochtitlan_-_Pyramide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rn%C3%A1n_Cort%C3%A9s_(Museo_del_Prado).jpg#/media/File:Hern%C3%A1n_Cort%C3%A9s_(Museo_del_Prado)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des.moderna.com.br/2012/07/31/indios-brasileiros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Cortes-Hernan-LOC.jpg#/media/Datei:Cortes-Hernan-LOC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auf diesem Bild? Erkennt jemand diesen Ort? (</a:t>
            </a:r>
            <a:r>
              <a:rPr lang="de-CH" b="0" dirty="0">
                <a:sym typeface="Wingdings" panose="05000000000000000000" pitchFamily="2" charset="2"/>
              </a:rPr>
              <a:t> </a:t>
            </a:r>
            <a:r>
              <a:rPr lang="de-CH" b="0" dirty="0" err="1">
                <a:sym typeface="Wingdings" panose="05000000000000000000" pitchFamily="2" charset="2"/>
              </a:rPr>
              <a:t>Machu</a:t>
            </a:r>
            <a:r>
              <a:rPr lang="de-CH" b="0" dirty="0">
                <a:sym typeface="Wingdings" panose="05000000000000000000" pitchFamily="2" charset="2"/>
              </a:rPr>
              <a:t> </a:t>
            </a:r>
            <a:r>
              <a:rPr lang="de-CH" b="0" dirty="0" err="1">
                <a:sym typeface="Wingdings" panose="05000000000000000000" pitchFamily="2" charset="2"/>
              </a:rPr>
              <a:t>Picchu</a:t>
            </a:r>
            <a:r>
              <a:rPr lang="de-CH" b="0" dirty="0">
                <a:sym typeface="Wingdings" panose="05000000000000000000" pitchFamily="2" charset="2"/>
              </a:rPr>
              <a:t> in Peru)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Vorher haben wir über die Entdecker gesprochen. Was könnte nach den Entdeckungen passiert sein? ( Eroberungen)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>
                <a:sym typeface="Wingdings" panose="05000000000000000000" pitchFamily="2" charset="2"/>
              </a:rPr>
              <a:t>Evt</a:t>
            </a:r>
            <a:r>
              <a:rPr lang="de-CH" b="0" dirty="0">
                <a:sym typeface="Wingdings" panose="05000000000000000000" pitchFamily="2" charset="2"/>
              </a:rPr>
              <a:t>. hier einen Lehrervortrag über </a:t>
            </a:r>
            <a:r>
              <a:rPr lang="de-CH" b="0" dirty="0" err="1">
                <a:sym typeface="Wingdings" panose="05000000000000000000" pitchFamily="2" charset="2"/>
              </a:rPr>
              <a:t>Machu</a:t>
            </a:r>
            <a:r>
              <a:rPr lang="de-CH" b="0" dirty="0">
                <a:sym typeface="Wingdings" panose="05000000000000000000" pitchFamily="2" charset="2"/>
              </a:rPr>
              <a:t> </a:t>
            </a:r>
            <a:r>
              <a:rPr lang="de-CH" b="0" dirty="0" err="1">
                <a:sym typeface="Wingdings" panose="05000000000000000000" pitchFamily="2" charset="2"/>
              </a:rPr>
              <a:t>Picchu</a:t>
            </a:r>
            <a:r>
              <a:rPr lang="de-CH" b="0" dirty="0">
                <a:sym typeface="Wingdings" panose="05000000000000000000" pitchFamily="2" charset="2"/>
              </a:rPr>
              <a:t> einfügen</a:t>
            </a:r>
            <a:endParaRPr lang="de-CH" b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picchu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guard house river 2014,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Chensiyuan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https://commons.wikimedia.org/wiki/File:1_pano_machu_picchu_guard_house_river_2014.jpg#/media/File:1_pano_machu_picchu_guard_house_river_2014.jpg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Segelschiffe an holländischer Küste im Morgenlicht, Nicolaas Riegen (</a:t>
            </a:r>
            <a:r>
              <a:rPr lang="en-GB" dirty="0">
                <a:hlinkClick r:id="rId3"/>
              </a:rPr>
              <a:t>https://commons.wikimedia.org/wiki/File:Nicolas_Riegen_Segelschiffe_an_holl%C3%A4ndischer_K%C3%BCste.jpg#/media/File:Nicolas_Riegen_Segelschiffe_an_holl%C3%A4ndischer_K%C3%BCste.jpg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4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http://www.swr.de/schaetze-der-welt/mexiko-city/-/id=5355190/did=5978240/nid=5355190/nsbp7u/index.html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Video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Mexiko City – Stadt der Azteken, Stadt der Spanier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  <a:endParaRPr lang="de-CH" b="0" dirty="0">
              <a:sym typeface="Wingdings" panose="05000000000000000000" pitchFamily="2" charset="2"/>
            </a:endParaRP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Murales</a:t>
            </a:r>
            <a:r>
              <a:rPr lang="de-CH" dirty="0"/>
              <a:t> Rivera - Markt in Tlatelolco,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 Rivera (</a:t>
            </a:r>
            <a:r>
              <a:rPr lang="en-GB" dirty="0">
                <a:hlinkClick r:id="rId3"/>
              </a:rPr>
              <a:t>https://fr.m.wikipedia.org/wiki/Fichier:Murales_Rivera_-_Markt_in_Tlatelolco_3.jpg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541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Tenochtitlan,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Prem (</a:t>
            </a:r>
            <a:r>
              <a:rPr lang="en-GB" dirty="0">
                <a:hlinkClick r:id="rId3"/>
              </a:rPr>
              <a:t>https://commons.wikimedia.org/wiki/File:Tenochtitlan.jpg#/media/File:Tenochtitlan.jpg</a:t>
            </a:r>
            <a:r>
              <a:rPr lang="en-GB" dirty="0"/>
              <a:t>)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416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auf dem Bild? (Ankunft von Cortés in </a:t>
            </a:r>
            <a:r>
              <a:rPr lang="de-CH" b="0" dirty="0" err="1"/>
              <a:t>Tenochtitlan</a:t>
            </a:r>
            <a:r>
              <a:rPr lang="de-CH" b="0" dirty="0"/>
              <a:t>, Empfang durch Moctezuma, Wachen, Schlange, Kalender etc.) </a:t>
            </a:r>
            <a:r>
              <a:rPr lang="de-CH" b="0" dirty="0">
                <a:sym typeface="Wingdings" panose="05000000000000000000" pitchFamily="2" charset="2"/>
              </a:rPr>
              <a:t> </a:t>
            </a:r>
            <a:r>
              <a:rPr lang="de-CH" b="0" dirty="0" err="1">
                <a:sym typeface="Wingdings" panose="05000000000000000000" pitchFamily="2" charset="2"/>
              </a:rPr>
              <a:t>SuS</a:t>
            </a:r>
            <a:r>
              <a:rPr lang="de-CH" b="0" dirty="0">
                <a:sym typeface="Wingdings" panose="05000000000000000000" pitchFamily="2" charset="2"/>
              </a:rPr>
              <a:t> sollen Bild interpretieren</a:t>
            </a:r>
            <a:endParaRPr lang="de-CH" b="0" dirty="0"/>
          </a:p>
          <a:p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Cortez and Montezuma at Mexican Temple, </a:t>
            </a:r>
            <a:r>
              <a:rPr lang="de-CH" dirty="0" err="1"/>
              <a:t>USCapitol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https://www.flickr.com/photos/uscapitol/6240813504/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109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Codex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Magliabechiano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Autor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unbekannt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https://stq.wikipedia.org/wiki/Bielde:Codex_Magliabechiano_(folio_70r).jpg#/media/Bielde:Codex_Magliabechiano_(folio_70r).jpg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4415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Torture of Cuauhtémoc, Leandro Izaguirre (</a:t>
            </a:r>
            <a:r>
              <a:rPr lang="en-GB" dirty="0">
                <a:hlinkClick r:id="rId3"/>
              </a:rPr>
              <a:t>https://de.wikipedia.org/wiki/Datei:Leandro_Izaguirre_-_The_Torture_of_Cuauht%C3%A9moc_-_Google_Art_Project.jpg#/media/Datei:Leandro_Izaguirre_-_The_Torture_of_Cuauht%C3%A9moc_-_Google_Art_Project.jpg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1875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https://pixabay.com/photos/prison-prison-cell-jail-crime-553836/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71656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Malinche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Cortes,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Jujomx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https://commons.wikimedia.org/wiki/File:Malinche_con_Cortes.JPG#/media/File:Malinche_con_Cortes.JPG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6231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https://www.schularena.com/geschichte/neuzeit/eroberung-amerika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Doku | Der geheime Azteken-Code</a:t>
            </a:r>
            <a:r>
              <a:rPr lang="de-CH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Aztecs continue their assault against the conquistadors, Margaret Duncan Coxhead (</a:t>
            </a:r>
            <a:r>
              <a:rPr lang="en-GB" dirty="0">
                <a:hlinkClick r:id="rId4"/>
              </a:rPr>
              <a:t>https://commons.wikimedia.org/wiki/File:ROHM_D273_Aztecs_continue_their_assault_against_the_conquistadors.jpg#/media/File:ROHM_D273_Aztecs_continue_their_assault_against_the_conquistadors.jpg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7444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auf dem Bild? (</a:t>
            </a:r>
            <a:r>
              <a:rPr lang="de-CH" b="0" dirty="0">
                <a:sym typeface="Wingdings" panose="05000000000000000000" pitchFamily="2" charset="2"/>
              </a:rPr>
              <a:t> Nacht, Indianer blutig am Boden, Spanier mit Rüstungen/Waffen gewinnen, Kreuz  Christianisierung,…)</a:t>
            </a:r>
            <a:endParaRPr lang="de-CH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Wie könnte das Bild interpretiert werden? (</a:t>
            </a:r>
            <a:r>
              <a:rPr lang="de-CH" b="0" dirty="0">
                <a:sym typeface="Wingdings" panose="05000000000000000000" pitchFamily="2" charset="2"/>
              </a:rPr>
              <a:t> Stärke der Spanier, Schwäche der Azteken)</a:t>
            </a:r>
            <a:endParaRPr lang="de-CH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LastDaysofTenochtitlan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William de Leftwich Dodge (</a:t>
            </a:r>
            <a:r>
              <a:rPr lang="en-GB" dirty="0">
                <a:hlinkClick r:id="rId3"/>
              </a:rPr>
              <a:t>https://commons.wikimedia.org/wiki/File:LastDaysofTenochtitlanB.jpg#/media/File:LastDaysofTenochtitlanB.jpg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655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Adobe-Stock, Lizenziert für SchulArena.com GmbH, 105920709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09796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Storming of the Teocalli by Cortez and His Troops, Emanuel Leutze (</a:t>
            </a:r>
            <a:r>
              <a:rPr lang="en-GB" dirty="0">
                <a:hlinkClick r:id="rId3"/>
              </a:rPr>
              <a:t>https://de.wikipedia.org/wiki/Datei:Leutze,_Emanuel_%E2%80%94_Storming_of_the_Teocalli_by_Cortez_and_His_Troops_%E2%80%94_1848.jpg#/media/Datei:Leutze,_Emanuel_%E2%80%94_Storming_of_the_Teocalli_by_Cortez_and_His_Troops_%E2%80%94_1848.jpg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dirty="0"/>
          </a:p>
          <a:p>
            <a:pPr marL="171450" indent="-171450">
              <a:buFontTx/>
              <a:buChar char="-"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422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Diskussionsfrage: Wie könnte man eine solche Stadt zu Fall bringen? Welche Strategien gäbe es dazu?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Great Tenochtitlan by Diego Rivera in the Palacio Nacional, Kgv88 (</a:t>
            </a:r>
            <a:r>
              <a:rPr lang="en-GB" dirty="0">
                <a:hlinkClick r:id="rId3"/>
              </a:rPr>
              <a:t>https://commons.wikimedia.org/wiki/File:The_Great_Tenochtitlan_detail_4.JPG#/media/File:The_Great_Tenochtitlan_detail_4.JPG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Lizenztyp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920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http://www.airpano.ru/files/Machu-Picchu-Peru/2-2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Panorama-Aufnahmen «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Machu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Picchu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– The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Ancient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City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of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Inca Empire»</a:t>
            </a:r>
            <a:endParaRPr lang="de-CH" b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Machu Picchu, Peru, Zielonamapa.pl (</a:t>
            </a:r>
            <a:r>
              <a:rPr lang="en-GB" dirty="0">
                <a:hlinkClick r:id="rId3"/>
              </a:rPr>
              <a:t>https://commons.wikimedia.org/wiki/File:Machu_Picchu,_Peru_(2018).jpg#/media/File:Machu_Picchu,_Peru_(2018).jpg</a:t>
            </a:r>
            <a:r>
              <a:rPr lang="en-GB" dirty="0"/>
              <a:t>), </a:t>
            </a:r>
            <a:r>
              <a:rPr lang="en-GB" dirty="0" err="1"/>
              <a:t>Lizentyp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152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Pisac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Cusco,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PoolPs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https://commons.wikimedia.org/wiki/File:Pisac_-_Cusco.jpg#/media/File:Pisac_-_Cusco.jpg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558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Rosia Montana Roman Gold Mines,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Codrinb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https://commons.wikimedia.org/wiki/File:Rosia_Montana_Roman_Gold_Mines_2011_-_Wall_Detail-10.jpg#/media/File:Rosia_Montana_Roman_Gold_Mines_2011_-_Wall_Detail-10.jpg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7721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Cusco,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Colegota (</a:t>
            </a:r>
            <a:r>
              <a:rPr lang="en-GB" dirty="0">
                <a:hlinkClick r:id="rId3"/>
              </a:rPr>
              <a:t>https://commons.wikimedia.org/wiki/File:Cusco-c01.jpg#/media/File:Cusco-c01.jpg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CC2.5 (</a:t>
            </a:r>
            <a:r>
              <a:rPr lang="en-GB" dirty="0">
                <a:hlinkClick r:id="rId4"/>
              </a:rPr>
              <a:t>https://creativecommons.org/licenses/by-sa/2.5/es/deed.en</a:t>
            </a:r>
            <a:r>
              <a:rPr lang="en-GB" dirty="0"/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6134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dos de mayo de 1808 en Madrid, Francisco de Goya (</a:t>
            </a:r>
            <a:r>
              <a:rPr lang="en-GB" dirty="0">
                <a:hlinkClick r:id="rId3"/>
              </a:rPr>
              <a:t>https://de.m.wikipedia.org/wiki/Datei:El_dos_de_mayo_de_1808_en_Madrid.jpg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3335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Aztekische Maske aus grünem Stein, Dennis Jarvis (</a:t>
            </a:r>
            <a:r>
              <a:rPr lang="en-GB" dirty="0">
                <a:hlinkClick r:id="rId3"/>
              </a:rPr>
              <a:t>https://regnum.ru/pictures/2232849/1.html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69256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Imperialismus, The Pace (</a:t>
            </a:r>
            <a:r>
              <a:rPr lang="en-GB" dirty="0">
                <a:hlinkClick r:id="rId3"/>
              </a:rPr>
              <a:t>https://sites.google.com/site/somedmats/home/historia/imperialismen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8900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Auftrag: </a:t>
            </a:r>
            <a:r>
              <a:rPr lang="de-CH" b="0" dirty="0" err="1"/>
              <a:t>SuS</a:t>
            </a:r>
            <a:r>
              <a:rPr lang="de-CH" b="0" dirty="0"/>
              <a:t> überlegen lassen, was die Folgen der Kolonisation für Europa gewesen sein könnten… (</a:t>
            </a:r>
            <a:r>
              <a:rPr lang="de-CH" b="0" dirty="0">
                <a:sym typeface="Wingdings" panose="05000000000000000000" pitchFamily="2" charset="2"/>
              </a:rPr>
              <a:t> Einfuhr neuer Lebensmittel)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Anregung für Lehrperson: Lebensmittel mitnehmen</a:t>
            </a:r>
            <a:endParaRPr lang="de-CH" b="0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Hintergrund: </a:t>
            </a:r>
            <a:r>
              <a:rPr lang="de-D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patates</a:t>
            </a: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Agricultural Research Service (</a:t>
            </a:r>
            <a:r>
              <a:rPr lang="en-GB" dirty="0">
                <a:hlinkClick r:id="rId3"/>
              </a:rPr>
              <a:t>https://de.m.wikipedia.org/wiki/Datei:Patates.jpg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Kartoffeln,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4"/>
              </a:rPr>
              <a:t>https://pixabay.com/de/photos/kartoffeln-gem%C3%BCse-erdfrucht-bio-1585075/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Kakao,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5"/>
              </a:rPr>
              <a:t>https://pixabay.com/de/photos/martinique-karibik-insel-frankreich-4900895/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Maiskolben,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6"/>
              </a:rPr>
              <a:t>https://pixabay.com/de/photos/mais-kolben-maisk%C3%B6rner-gelb-1725636/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Kaffee,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7"/>
              </a:rPr>
              <a:t>https://pixabay.com/de/photos/kaffeebohnen-gebraten-brown-koffein-994824/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Vanillestangen,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Raiatea -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Sechage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vanilla, Remi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Jouan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8"/>
              </a:rPr>
              <a:t>https://commons.wikimedia.org/wiki/File:Raiatea_-_Sechage_vanille_(3).JPG#/media/File:Raiatea_-_Sechage_vanille_(3).JPG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Sonnenblume,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10"/>
              </a:rPr>
              <a:t>https://pixabay.com/de/photos/sonnenblumen-blumen-gelbe-blumen-1655706/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Kürbis,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11"/>
              </a:rPr>
              <a:t>https://pixabay.com/de/photos/k%C3%BCrbis-herbst-oktober-halloween-970236/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Tomaten,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12"/>
              </a:rPr>
              <a:t>https://pixabay.com/de/photos/tomaten-gem%C3%BCse-tomate-gr%C3%BCn-frisch-905632/</a:t>
            </a:r>
            <a:b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1412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Wer folgte nach den Entdeckern?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Was kann man auf dem Bild alles erkennen? ( Schiff, Flammen, Ureinwohner fast nackt/mit Lanzen, Eroberer mit Schwertern/Rüstungen, Goldschmuck, etc.)  </a:t>
            </a:r>
            <a:r>
              <a:rPr lang="de-CH" b="1" dirty="0">
                <a:sym typeface="Wingdings" panose="05000000000000000000" pitchFamily="2" charset="2"/>
              </a:rPr>
              <a:t>Bildinterpretation</a:t>
            </a:r>
          </a:p>
          <a:p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r>
              <a:rPr lang="de-CH" dirty="0"/>
              <a:t>- </a:t>
            </a:r>
            <a:r>
              <a:rPr lang="de-CH" dirty="0" err="1"/>
              <a:t>Batalla</a:t>
            </a:r>
            <a:r>
              <a:rPr lang="de-CH" dirty="0"/>
              <a:t> de </a:t>
            </a:r>
            <a:r>
              <a:rPr lang="de-CH" dirty="0" err="1"/>
              <a:t>Centla</a:t>
            </a:r>
            <a:r>
              <a:rPr lang="de-CH" dirty="0"/>
              <a:t>, </a:t>
            </a:r>
            <a:r>
              <a:rPr lang="de-CH" dirty="0" err="1"/>
              <a:t>Alfonsobouchot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https://de.m.wikipedia.org/wiki/Datei:Batalla_de_Centla.jpg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2800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9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Beispiele für Ebenbürtigkeit der Indianer: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Imposante Bauwerke (Pyramiden, Paläste)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Landwirtschaft (Maisanbau,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Mathematik, Schrift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Kalender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Hochentwickeltes Kunsthandwerk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World </a:t>
            </a:r>
            <a:r>
              <a:rPr lang="de-CH" dirty="0" err="1"/>
              <a:t>map</a:t>
            </a:r>
            <a:r>
              <a:rPr lang="de-CH" dirty="0"/>
              <a:t> </a:t>
            </a:r>
            <a:r>
              <a:rPr lang="de-CH" dirty="0" err="1"/>
              <a:t>green</a:t>
            </a:r>
            <a:r>
              <a:rPr lang="de-CH" dirty="0"/>
              <a:t>, </a:t>
            </a:r>
            <a:r>
              <a:rPr lang="de-CH" dirty="0" err="1"/>
              <a:t>Gaaarg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https://de.m.wikipedia.org/wiki/Datei:World_map_green.png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  <a:p>
            <a:pPr marL="0" indent="0">
              <a:buFontTx/>
              <a:buNone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796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 Loves Pyramids - Teotihuacan - Avenue of the Dead,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Jarek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Tuszynski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https://commons.wikimedia.org/wiki/File:Wiki_Loves_Pyramids_-_Teotihuacan_-_Avenue_of_the_Dead_-_2.JPG#/media/File:Wiki_Loves_Pyramids_-_Teotihuacan_-_Avenue_of_the_Dead_-_2.JPG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2417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Was sieht man auf dem Bild? (Pyramide, Figuren, Menschenopfer,…)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Murales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Rivera, Wolfgang Sauber (</a:t>
            </a:r>
            <a:r>
              <a:rPr lang="en-GB" dirty="0">
                <a:hlinkClick r:id="rId3"/>
              </a:rPr>
              <a:t>https://commons.wikimedia.org/wiki/File:Murales_Rivera_-_Indianer_vor_Tenochtitlan_-_Pyramide.jpg#/media/File:Murales_Rivera_-_Indianer_vor_Tenochtitlan_-_Pyramide.jpg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4485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Hernán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Cortés, José Salomé Pina (</a:t>
            </a:r>
            <a:r>
              <a:rPr lang="en-GB" dirty="0">
                <a:hlinkClick r:id="rId3"/>
              </a:rPr>
              <a:t>https://commons.wikimedia.org/wiki/File:Hern%C3%A1n_Cort%C3%A9s_(Museo_del_Prado).jpg#/media/File:Hern%C3%A1n_Cort%C3%A9s_(Museo_del_Prado).jpg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8647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 err="1"/>
              <a:t>Índios</a:t>
            </a:r>
            <a:r>
              <a:rPr lang="de-CH" dirty="0"/>
              <a:t> </a:t>
            </a:r>
            <a:r>
              <a:rPr lang="de-CH" dirty="0" err="1"/>
              <a:t>brasileiros</a:t>
            </a:r>
            <a:r>
              <a:rPr lang="de-CH" dirty="0"/>
              <a:t>, Katia Dutra (</a:t>
            </a:r>
            <a:r>
              <a:rPr lang="en-GB" dirty="0">
                <a:hlinkClick r:id="rId3"/>
              </a:rPr>
              <a:t>https://redes.moderna.com.br/2012/07/31/indios-brasileiros/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941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en-GB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Cortes-Hernan-LOC, cph.3a34023 (</a:t>
            </a:r>
            <a:r>
              <a:rPr lang="en-GB" dirty="0">
                <a:hlinkClick r:id="rId3"/>
              </a:rPr>
              <a:t>https://de.wikipedia.org/wiki/Datei:Cortes-Hernan-LOC.jpg#/media/Datei:Cortes-Hernan-LOC.jpg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4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04-eroberung-amerikas/71183a56-065e-4814-a98a-1f179dfc1bd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16386" name="Picture 2" descr="https://upload.wikimedia.org/wikipedia/commons/6/6e/1_pano_machu_picchu_guard_house_river_20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" r="11554"/>
          <a:stretch/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1" y="626425"/>
            <a:ext cx="7322126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Eroberung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1" y="1935679"/>
            <a:ext cx="4503174" cy="10895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Amerikas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Bildergebnis für segelschif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72310"/>
            <a:ext cx="5534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Hernán Cortés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281749" y="2067950"/>
            <a:ext cx="6568062" cy="201080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Velázquez hört von 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Cortés’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Ehrgeiz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 misstrauisch und entzieht Cortés das Kommando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Dieser sticht Hals über Kopf mit 11 Schiffen in See</a:t>
            </a:r>
          </a:p>
        </p:txBody>
      </p:sp>
    </p:spTree>
    <p:extLst>
      <p:ext uri="{BB962C8B-B14F-4D97-AF65-F5344CB8AC3E}">
        <p14:creationId xmlns:p14="http://schemas.microsoft.com/office/powerpoint/2010/main" val="3702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c/c6/Murales_Rivera_-_Markt_in_Tlatelolco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b="184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81961"/>
            <a:ext cx="850632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Ankunft in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Tenochtitlan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096000" y="509857"/>
            <a:ext cx="5641630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November 1519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Hauptstadt des Aztekenreiches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Aztekenkaiser </a:t>
            </a:r>
            <a:r>
              <a:rPr lang="de-CH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Moctezuma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beobachtet die Ankunft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unsicher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Sind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Fremden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Menschen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oder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Götter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46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81961"/>
            <a:ext cx="57150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Stadt im See</a:t>
            </a:r>
          </a:p>
        </p:txBody>
      </p:sp>
      <p:sp>
        <p:nvSpPr>
          <p:cNvPr id="9" name="Textfeld 8"/>
          <p:cNvSpPr txBox="1"/>
          <p:nvPr/>
        </p:nvSpPr>
        <p:spPr>
          <a:xfrm rot="16200000">
            <a:off x="10882796" y="5558959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50232" y="497825"/>
            <a:ext cx="4864768" cy="300800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Tenochtitlan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liegt auf einer kleinen Insel im See von </a:t>
            </a:r>
            <a:r>
              <a:rPr lang="de-CH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Texcoco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250’000 Einwohner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Brücken der drei Dammstrassen können hochgezogen werden </a:t>
            </a: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Stadt wird zur kaum einnehmbaren Festung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4" name="Picture 2" descr="Bildergebnis für tenochtitl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18274"/>
          <a:stretch/>
        </p:blipFill>
        <p:spPr bwMode="auto">
          <a:xfrm>
            <a:off x="6356315" y="0"/>
            <a:ext cx="530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34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Bildergebnis für cortez montezu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1724" r="2179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81961"/>
            <a:ext cx="850632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Ankunft in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Tenochtitlan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202947" y="2718036"/>
            <a:ext cx="5641630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am 8. November 1519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sind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Brücken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Cortés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grossem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Zeremoniell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die Stadt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geführt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2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ildergebnis für human sacrifice azte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32545"/>
          <a:stretch/>
        </p:blipFill>
        <p:spPr bwMode="auto">
          <a:xfrm>
            <a:off x="6145161" y="0"/>
            <a:ext cx="60468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60332" y="3589855"/>
            <a:ext cx="4674195" cy="188256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Während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Wochen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erleben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Kultur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Sind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fasziniert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vielem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geschockt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den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Menschenopfern</a:t>
            </a:r>
            <a:endParaRPr lang="en-GB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0" y="475130"/>
            <a:ext cx="5534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Gegenseitiges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1697164"/>
            <a:ext cx="362810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Abtasten</a:t>
            </a:r>
          </a:p>
        </p:txBody>
      </p:sp>
    </p:spTree>
    <p:extLst>
      <p:ext uri="{BB962C8B-B14F-4D97-AF65-F5344CB8AC3E}">
        <p14:creationId xmlns:p14="http://schemas.microsoft.com/office/powerpoint/2010/main" val="381055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festnahme montezu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75130"/>
            <a:ext cx="850632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Festnahme Moctezuma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384731" y="4701083"/>
            <a:ext cx="5877523" cy="155016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plötzlich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bewusst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schnell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Falle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sitzen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könnten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lässt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Kaiser Moctezuma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festnehmen</a:t>
            </a:r>
            <a:endParaRPr lang="en-GB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4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ildergebnis für pris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7"/>
          <a:stretch/>
        </p:blipFill>
        <p:spPr bwMode="auto">
          <a:xfrm>
            <a:off x="0" y="1772"/>
            <a:ext cx="12192000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4860094"/>
            <a:ext cx="9469583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Unterwerfung Moctezuma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482839" y="679958"/>
            <a:ext cx="5877523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Monat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unterwirft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Moctezuma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Beisein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wichtigsten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Herrscher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seines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Reiches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offiziell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spanischen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Krone. 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5482839" y="2488463"/>
            <a:ext cx="5877523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Nun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kann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Cortés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Herrscher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Tenochtitlan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fühlen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108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ldergebnis für malin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3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81961"/>
            <a:ext cx="5534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Malinche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096000" y="509857"/>
            <a:ext cx="5641630" cy="2803844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Geschenk eines Maya-Häuptlings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Spricht die Sprachen der Mayas und Azteken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Lernt schnell Spanisch und wird 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Cortés’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Dolmetscherin</a:t>
            </a:r>
            <a:endParaRPr lang="en-GB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Seine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Mätresse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(=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Geliebte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), Mutter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seiner Kinder</a:t>
            </a:r>
          </a:p>
        </p:txBody>
      </p:sp>
    </p:spTree>
    <p:extLst>
      <p:ext uri="{BB962C8B-B14F-4D97-AF65-F5344CB8AC3E}">
        <p14:creationId xmlns:p14="http://schemas.microsoft.com/office/powerpoint/2010/main" val="189546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-1" y="5199530"/>
            <a:ext cx="690224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Angriff der Azteken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5122" name="Picture 2" descr="Bildergebnis für azt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0"/>
            <a:ext cx="4764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 txBox="1">
            <a:spLocks/>
          </p:cNvSpPr>
          <p:nvPr/>
        </p:nvSpPr>
        <p:spPr>
          <a:xfrm>
            <a:off x="609600" y="551647"/>
            <a:ext cx="6220692" cy="3136243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 muss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Monat die Stadt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verlassen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Stellvertreter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Pedro de Alvarado,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verübt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Massaker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Daraufhin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Gastfreundschaft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vorbei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beschiessen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Steinen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Pfeilen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ildergebnis für tenochtitl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215" r="3908" b="3760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99530"/>
            <a:ext cx="700056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Angriff der Azteken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09600" y="738683"/>
            <a:ext cx="6220692" cy="201080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eilt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zurück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Tenochtitlan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ziehen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Zugbrücke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sind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gefangen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Auch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eine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beschwichtigende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Rede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Moctezumas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an sein Volk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hilft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nichts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9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r="71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193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Nach den Entdeckern…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3023319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r="3782"/>
          <a:stretch/>
        </p:blipFill>
        <p:spPr bwMode="auto">
          <a:xfrm>
            <a:off x="6477002" y="0"/>
            <a:ext cx="5830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99530"/>
            <a:ext cx="57150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«</a:t>
            </a:r>
            <a:r>
              <a:rPr lang="de-CH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Noche</a:t>
            </a:r>
            <a:r>
              <a:rPr lang="de-CH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Triste»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09600" y="551647"/>
            <a:ext cx="5105400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30.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Juni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1520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versuchen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Tenochtitlan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auszubrechen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Blutbad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Drei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Viertel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sterben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Cortés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kann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fliehen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4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2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4860094"/>
            <a:ext cx="78486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Fall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Tenochtitlans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675909" y="599136"/>
            <a:ext cx="7010401" cy="213904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hungern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</a:t>
            </a:r>
            <a:endParaRPr lang="en-GB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Pockenepidemie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bricht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Azteken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Trotz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aussichtslosen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Lage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liefern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erbitterten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Kampf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Fall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Tenochtitlans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am 13. August 1521 </a:t>
            </a:r>
          </a:p>
        </p:txBody>
      </p:sp>
    </p:spTree>
    <p:extLst>
      <p:ext uri="{BB962C8B-B14F-4D97-AF65-F5344CB8AC3E}">
        <p14:creationId xmlns:p14="http://schemas.microsoft.com/office/powerpoint/2010/main" val="28697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ldergebnis für machu picch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09476"/>
            <a:ext cx="10744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Eroberung des Inkareichs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37309" y="423157"/>
            <a:ext cx="7010401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Kaum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zehn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Jahre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später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fällt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Inkareich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spanischen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Gold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Opfer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37308" y="1603444"/>
            <a:ext cx="7010401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Francisco Pizarro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macht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Inkareich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spanische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Kolonie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02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269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82058"/>
            <a:ext cx="10744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Eroberung des Inkareichs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26473" y="1887446"/>
            <a:ext cx="5902037" cy="2803844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Inkareich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herrschte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Bürgerkrieg</a:t>
            </a:r>
            <a:endParaRPr lang="en-GB" sz="2400" b="1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Inkaherrscher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Atahuallpa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hatte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gerade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Bruder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besiegt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Pizarro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lädt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Atahuallpa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einem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Treffen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Farce: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eröffnen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Feuer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nehmen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Atahuallpa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gefangen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5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ldergebnis für go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09476"/>
            <a:ext cx="10744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Eroberung des Inkareichs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842163" y="728678"/>
            <a:ext cx="5902037" cy="234320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Pizarro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verlangt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Atahuallpa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Lösegeld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50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Kubikmeter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Gold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Indianer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bringen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zwei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Tonnen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Gold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zusammen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Atahuallpa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nicht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freigelassen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sondern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hingerichtet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9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ildergebnis für cuz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/>
          <a:stretch/>
        </p:blipFill>
        <p:spPr bwMode="auto">
          <a:xfrm>
            <a:off x="0" y="-6301"/>
            <a:ext cx="12192000" cy="686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09476"/>
            <a:ext cx="107442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Eroberung des Inkareichs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842163" y="728678"/>
            <a:ext cx="5902037" cy="121776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Pizarro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zieht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Cuzco (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Hauptstadt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nach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werden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wichtigsten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Teile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des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Inkareichs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spanisch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8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ildergebnis für spaniards in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7" b="4115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109476"/>
            <a:ext cx="987910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Kämpfe unter den Spaniern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842163" y="728678"/>
            <a:ext cx="6386946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Kaum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haben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Spanier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Herrschaft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erlangt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bricht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Streit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ihnen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aus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Pizarro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bringt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seine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gefährlichsten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Gegner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aber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dann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selbst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ermordet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Jahrzehntelanges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Chaos</a:t>
            </a:r>
          </a:p>
        </p:txBody>
      </p:sp>
    </p:spTree>
    <p:extLst>
      <p:ext uri="{BB962C8B-B14F-4D97-AF65-F5344CB8AC3E}">
        <p14:creationId xmlns:p14="http://schemas.microsoft.com/office/powerpoint/2010/main" val="23248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azte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8" b="193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236639"/>
            <a:ext cx="4398818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Folgen der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151418" y="597059"/>
            <a:ext cx="5327073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Untergang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alten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Kulturen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Plünderung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kulturellen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Schätze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Übernahme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Sprache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Kultur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Besatzer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Tod von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vielen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Indianern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durch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Kriege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unbekannte</a:t>
            </a: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Krankheiten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5374137"/>
            <a:ext cx="8996516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europäischen Besetzung</a:t>
            </a:r>
          </a:p>
        </p:txBody>
      </p:sp>
    </p:spTree>
    <p:extLst>
      <p:ext uri="{BB962C8B-B14F-4D97-AF65-F5344CB8AC3E}">
        <p14:creationId xmlns:p14="http://schemas.microsoft.com/office/powerpoint/2010/main" val="7425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3011" r="13011" b="12810"/>
          <a:stretch/>
        </p:blipFill>
        <p:spPr>
          <a:xfrm>
            <a:off x="1937114" y="0"/>
            <a:ext cx="10254886" cy="5059487"/>
          </a:xfrm>
          <a:prstGeom prst="rect">
            <a:avLst/>
          </a:prstGeom>
        </p:spPr>
      </p:pic>
      <p:sp>
        <p:nvSpPr>
          <p:cNvPr id="10" name="Inhaltsplatzhalter 6"/>
          <p:cNvSpPr txBox="1">
            <a:spLocks/>
          </p:cNvSpPr>
          <p:nvPr/>
        </p:nvSpPr>
        <p:spPr>
          <a:xfrm>
            <a:off x="0" y="5411049"/>
            <a:ext cx="692034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Kolonien um 1550</a:t>
            </a:r>
          </a:p>
        </p:txBody>
      </p:sp>
    </p:spTree>
    <p:extLst>
      <p:ext uri="{BB962C8B-B14F-4D97-AF65-F5344CB8AC3E}">
        <p14:creationId xmlns:p14="http://schemas.microsoft.com/office/powerpoint/2010/main" val="456758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potato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236639"/>
            <a:ext cx="41393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Folgen für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129049" y="739995"/>
            <a:ext cx="2687782" cy="4902881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Einfuhr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neuer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Lebensmittel</a:t>
            </a:r>
            <a:r>
              <a:rPr lang="en-GB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Kartoffel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Kakao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Mais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Kaffee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Vanille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Sonnenblumen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Speisekürbis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Tomaten</a:t>
            </a:r>
            <a:endParaRPr lang="en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etc.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5374137"/>
            <a:ext cx="319548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Europa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6980" y="713633"/>
            <a:ext cx="4693674" cy="31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971" y="779988"/>
            <a:ext cx="4740687" cy="31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ildergebnis für kaffeebohn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99" y="935713"/>
            <a:ext cx="4708388" cy="312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ildergebnis für ma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48" y="676972"/>
            <a:ext cx="4919816" cy="31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ildergebnis für vanill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70" y="764537"/>
            <a:ext cx="4724733" cy="31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ldergebnis für sonnenblum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277" y="818718"/>
            <a:ext cx="4438035" cy="315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ildergebnis für speisekürb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29" y="746771"/>
            <a:ext cx="4752106" cy="31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Bildergebnis für tomat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99" y="723766"/>
            <a:ext cx="4211913" cy="315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ergebnis für conquista de mexic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 b="9516"/>
          <a:stretch/>
        </p:blipFill>
        <p:spPr bwMode="auto">
          <a:xfrm>
            <a:off x="-1" y="-78659"/>
            <a:ext cx="12192000" cy="69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193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…folgten die Eroberer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28455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kahoot</a:t>
            </a:r>
            <a:r>
              <a:rPr lang="de-DE" sz="6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.it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41912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 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https://create.kahoot.it/share/04-eroberung-amerikas/71183a56-065e-4814-a98a-1f179dfc1bd3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240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4339057"/>
            <a:ext cx="62564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Ureinwohner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2100524" y="723784"/>
            <a:ext cx="4155897" cy="208672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Indianer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im heutigen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Mexiko, Peru, Chile und Ecuador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waren kulturell hoch entwickelt und den Europäern in manchen Bereichen ebenbürtig.</a:t>
            </a:r>
          </a:p>
        </p:txBody>
      </p:sp>
      <p:pic>
        <p:nvPicPr>
          <p:cNvPr id="5124" name="Picture 4" descr="https://upload.wikimedia.org/wikipedia/commons/9/95/World_map_gree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7"/>
          <a:stretch/>
        </p:blipFill>
        <p:spPr bwMode="auto">
          <a:xfrm>
            <a:off x="7692573" y="-933"/>
            <a:ext cx="4505325" cy="60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ihandform: Form 2"/>
          <p:cNvSpPr/>
          <p:nvPr/>
        </p:nvSpPr>
        <p:spPr>
          <a:xfrm>
            <a:off x="9691440" y="3512205"/>
            <a:ext cx="771707" cy="1840845"/>
          </a:xfrm>
          <a:custGeom>
            <a:avLst/>
            <a:gdLst>
              <a:gd name="connsiteX0" fmla="*/ 19050 w 771707"/>
              <a:gd name="connsiteY0" fmla="*/ 173970 h 1840845"/>
              <a:gd name="connsiteX1" fmla="*/ 66675 w 771707"/>
              <a:gd name="connsiteY1" fmla="*/ 135870 h 1840845"/>
              <a:gd name="connsiteX2" fmla="*/ 66675 w 771707"/>
              <a:gd name="connsiteY2" fmla="*/ 78720 h 1840845"/>
              <a:gd name="connsiteX3" fmla="*/ 38100 w 771707"/>
              <a:gd name="connsiteY3" fmla="*/ 59670 h 1840845"/>
              <a:gd name="connsiteX4" fmla="*/ 28575 w 771707"/>
              <a:gd name="connsiteY4" fmla="*/ 31095 h 1840845"/>
              <a:gd name="connsiteX5" fmla="*/ 123825 w 771707"/>
              <a:gd name="connsiteY5" fmla="*/ 12045 h 1840845"/>
              <a:gd name="connsiteX6" fmla="*/ 152400 w 771707"/>
              <a:gd name="connsiteY6" fmla="*/ 21570 h 1840845"/>
              <a:gd name="connsiteX7" fmla="*/ 209550 w 771707"/>
              <a:gd name="connsiteY7" fmla="*/ 59670 h 1840845"/>
              <a:gd name="connsiteX8" fmla="*/ 257175 w 771707"/>
              <a:gd name="connsiteY8" fmla="*/ 107295 h 1840845"/>
              <a:gd name="connsiteX9" fmla="*/ 304800 w 771707"/>
              <a:gd name="connsiteY9" fmla="*/ 193020 h 1840845"/>
              <a:gd name="connsiteX10" fmla="*/ 323850 w 771707"/>
              <a:gd name="connsiteY10" fmla="*/ 345420 h 1840845"/>
              <a:gd name="connsiteX11" fmla="*/ 342900 w 771707"/>
              <a:gd name="connsiteY11" fmla="*/ 440670 h 1840845"/>
              <a:gd name="connsiteX12" fmla="*/ 352425 w 771707"/>
              <a:gd name="connsiteY12" fmla="*/ 469245 h 1840845"/>
              <a:gd name="connsiteX13" fmla="*/ 381000 w 771707"/>
              <a:gd name="connsiteY13" fmla="*/ 478770 h 1840845"/>
              <a:gd name="connsiteX14" fmla="*/ 466725 w 771707"/>
              <a:gd name="connsiteY14" fmla="*/ 526395 h 1840845"/>
              <a:gd name="connsiteX15" fmla="*/ 485775 w 771707"/>
              <a:gd name="connsiteY15" fmla="*/ 554970 h 1840845"/>
              <a:gd name="connsiteX16" fmla="*/ 542925 w 771707"/>
              <a:gd name="connsiteY16" fmla="*/ 593070 h 1840845"/>
              <a:gd name="connsiteX17" fmla="*/ 600075 w 771707"/>
              <a:gd name="connsiteY17" fmla="*/ 621645 h 1840845"/>
              <a:gd name="connsiteX18" fmla="*/ 695325 w 771707"/>
              <a:gd name="connsiteY18" fmla="*/ 735945 h 1840845"/>
              <a:gd name="connsiteX19" fmla="*/ 733425 w 771707"/>
              <a:gd name="connsiteY19" fmla="*/ 850245 h 1840845"/>
              <a:gd name="connsiteX20" fmla="*/ 742950 w 771707"/>
              <a:gd name="connsiteY20" fmla="*/ 878820 h 1840845"/>
              <a:gd name="connsiteX21" fmla="*/ 752475 w 771707"/>
              <a:gd name="connsiteY21" fmla="*/ 907395 h 1840845"/>
              <a:gd name="connsiteX22" fmla="*/ 762000 w 771707"/>
              <a:gd name="connsiteY22" fmla="*/ 964545 h 1840845"/>
              <a:gd name="connsiteX23" fmla="*/ 762000 w 771707"/>
              <a:gd name="connsiteY23" fmla="*/ 1278870 h 1840845"/>
              <a:gd name="connsiteX24" fmla="*/ 733425 w 771707"/>
              <a:gd name="connsiteY24" fmla="*/ 1374120 h 1840845"/>
              <a:gd name="connsiteX25" fmla="*/ 723900 w 771707"/>
              <a:gd name="connsiteY25" fmla="*/ 1402695 h 1840845"/>
              <a:gd name="connsiteX26" fmla="*/ 714375 w 771707"/>
              <a:gd name="connsiteY26" fmla="*/ 1431270 h 1840845"/>
              <a:gd name="connsiteX27" fmla="*/ 733425 w 771707"/>
              <a:gd name="connsiteY27" fmla="*/ 1488420 h 1840845"/>
              <a:gd name="connsiteX28" fmla="*/ 723900 w 771707"/>
              <a:gd name="connsiteY28" fmla="*/ 1602720 h 1840845"/>
              <a:gd name="connsiteX29" fmla="*/ 685800 w 771707"/>
              <a:gd name="connsiteY29" fmla="*/ 1736070 h 1840845"/>
              <a:gd name="connsiteX30" fmla="*/ 676275 w 771707"/>
              <a:gd name="connsiteY30" fmla="*/ 1764645 h 1840845"/>
              <a:gd name="connsiteX31" fmla="*/ 657225 w 771707"/>
              <a:gd name="connsiteY31" fmla="*/ 1793220 h 1840845"/>
              <a:gd name="connsiteX32" fmla="*/ 647700 w 771707"/>
              <a:gd name="connsiteY32" fmla="*/ 1821795 h 1840845"/>
              <a:gd name="connsiteX33" fmla="*/ 619125 w 771707"/>
              <a:gd name="connsiteY33" fmla="*/ 1840845 h 1840845"/>
              <a:gd name="connsiteX34" fmla="*/ 590550 w 771707"/>
              <a:gd name="connsiteY34" fmla="*/ 1831320 h 1840845"/>
              <a:gd name="connsiteX35" fmla="*/ 561975 w 771707"/>
              <a:gd name="connsiteY35" fmla="*/ 1774170 h 1840845"/>
              <a:gd name="connsiteX36" fmla="*/ 542925 w 771707"/>
              <a:gd name="connsiteY36" fmla="*/ 1640820 h 1840845"/>
              <a:gd name="connsiteX37" fmla="*/ 523875 w 771707"/>
              <a:gd name="connsiteY37" fmla="*/ 1564620 h 1840845"/>
              <a:gd name="connsiteX38" fmla="*/ 514350 w 771707"/>
              <a:gd name="connsiteY38" fmla="*/ 1526520 h 1840845"/>
              <a:gd name="connsiteX39" fmla="*/ 504825 w 771707"/>
              <a:gd name="connsiteY39" fmla="*/ 1316970 h 1840845"/>
              <a:gd name="connsiteX40" fmla="*/ 485775 w 771707"/>
              <a:gd name="connsiteY40" fmla="*/ 1202670 h 1840845"/>
              <a:gd name="connsiteX41" fmla="*/ 495300 w 771707"/>
              <a:gd name="connsiteY41" fmla="*/ 926445 h 1840845"/>
              <a:gd name="connsiteX42" fmla="*/ 466725 w 771707"/>
              <a:gd name="connsiteY42" fmla="*/ 802620 h 1840845"/>
              <a:gd name="connsiteX43" fmla="*/ 438150 w 771707"/>
              <a:gd name="connsiteY43" fmla="*/ 783570 h 1840845"/>
              <a:gd name="connsiteX44" fmla="*/ 409575 w 771707"/>
              <a:gd name="connsiteY44" fmla="*/ 774045 h 1840845"/>
              <a:gd name="connsiteX45" fmla="*/ 352425 w 771707"/>
              <a:gd name="connsiteY45" fmla="*/ 726420 h 1840845"/>
              <a:gd name="connsiteX46" fmla="*/ 323850 w 771707"/>
              <a:gd name="connsiteY46" fmla="*/ 697845 h 1840845"/>
              <a:gd name="connsiteX47" fmla="*/ 295275 w 771707"/>
              <a:gd name="connsiteY47" fmla="*/ 678795 h 1840845"/>
              <a:gd name="connsiteX48" fmla="*/ 247650 w 771707"/>
              <a:gd name="connsiteY48" fmla="*/ 621645 h 1840845"/>
              <a:gd name="connsiteX49" fmla="*/ 219075 w 771707"/>
              <a:gd name="connsiteY49" fmla="*/ 593070 h 1840845"/>
              <a:gd name="connsiteX50" fmla="*/ 200025 w 771707"/>
              <a:gd name="connsiteY50" fmla="*/ 564495 h 1840845"/>
              <a:gd name="connsiteX51" fmla="*/ 171450 w 771707"/>
              <a:gd name="connsiteY51" fmla="*/ 535920 h 1840845"/>
              <a:gd name="connsiteX52" fmla="*/ 133350 w 771707"/>
              <a:gd name="connsiteY52" fmla="*/ 478770 h 1840845"/>
              <a:gd name="connsiteX53" fmla="*/ 114300 w 771707"/>
              <a:gd name="connsiteY53" fmla="*/ 450195 h 1840845"/>
              <a:gd name="connsiteX54" fmla="*/ 95250 w 771707"/>
              <a:gd name="connsiteY54" fmla="*/ 421620 h 1840845"/>
              <a:gd name="connsiteX55" fmla="*/ 66675 w 771707"/>
              <a:gd name="connsiteY55" fmla="*/ 326370 h 1840845"/>
              <a:gd name="connsiteX56" fmla="*/ 57150 w 771707"/>
              <a:gd name="connsiteY56" fmla="*/ 297795 h 1840845"/>
              <a:gd name="connsiteX57" fmla="*/ 28575 w 771707"/>
              <a:gd name="connsiteY57" fmla="*/ 240645 h 1840845"/>
              <a:gd name="connsiteX58" fmla="*/ 0 w 771707"/>
              <a:gd name="connsiteY58" fmla="*/ 183495 h 1840845"/>
              <a:gd name="connsiteX59" fmla="*/ 19050 w 771707"/>
              <a:gd name="connsiteY59" fmla="*/ 173970 h 184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771707" h="1840845">
                <a:moveTo>
                  <a:pt x="19050" y="173970"/>
                </a:moveTo>
                <a:cubicBezTo>
                  <a:pt x="34925" y="161270"/>
                  <a:pt x="53444" y="151306"/>
                  <a:pt x="66675" y="135870"/>
                </a:cubicBezTo>
                <a:cubicBezTo>
                  <a:pt x="79813" y="120542"/>
                  <a:pt x="78937" y="94048"/>
                  <a:pt x="66675" y="78720"/>
                </a:cubicBezTo>
                <a:cubicBezTo>
                  <a:pt x="59524" y="69781"/>
                  <a:pt x="47625" y="66020"/>
                  <a:pt x="38100" y="59670"/>
                </a:cubicBezTo>
                <a:cubicBezTo>
                  <a:pt x="34925" y="50145"/>
                  <a:pt x="26924" y="40999"/>
                  <a:pt x="28575" y="31095"/>
                </a:cubicBezTo>
                <a:cubicBezTo>
                  <a:pt x="37396" y="-21832"/>
                  <a:pt x="90888" y="7928"/>
                  <a:pt x="123825" y="12045"/>
                </a:cubicBezTo>
                <a:cubicBezTo>
                  <a:pt x="133350" y="15220"/>
                  <a:pt x="143623" y="16694"/>
                  <a:pt x="152400" y="21570"/>
                </a:cubicBezTo>
                <a:cubicBezTo>
                  <a:pt x="172414" y="32689"/>
                  <a:pt x="209550" y="59670"/>
                  <a:pt x="209550" y="59670"/>
                </a:cubicBezTo>
                <a:cubicBezTo>
                  <a:pt x="285750" y="173970"/>
                  <a:pt x="168275" y="5695"/>
                  <a:pt x="257175" y="107295"/>
                </a:cubicBezTo>
                <a:cubicBezTo>
                  <a:pt x="279117" y="132372"/>
                  <a:pt x="297563" y="160453"/>
                  <a:pt x="304800" y="193020"/>
                </a:cubicBezTo>
                <a:cubicBezTo>
                  <a:pt x="320004" y="261436"/>
                  <a:pt x="311688" y="264341"/>
                  <a:pt x="323850" y="345420"/>
                </a:cubicBezTo>
                <a:cubicBezTo>
                  <a:pt x="328653" y="377441"/>
                  <a:pt x="332661" y="409953"/>
                  <a:pt x="342900" y="440670"/>
                </a:cubicBezTo>
                <a:cubicBezTo>
                  <a:pt x="346075" y="450195"/>
                  <a:pt x="345325" y="462145"/>
                  <a:pt x="352425" y="469245"/>
                </a:cubicBezTo>
                <a:cubicBezTo>
                  <a:pt x="359525" y="476345"/>
                  <a:pt x="372223" y="473894"/>
                  <a:pt x="381000" y="478770"/>
                </a:cubicBezTo>
                <a:cubicBezTo>
                  <a:pt x="479256" y="533357"/>
                  <a:pt x="402067" y="504842"/>
                  <a:pt x="466725" y="526395"/>
                </a:cubicBezTo>
                <a:cubicBezTo>
                  <a:pt x="473075" y="535920"/>
                  <a:pt x="477160" y="547432"/>
                  <a:pt x="485775" y="554970"/>
                </a:cubicBezTo>
                <a:cubicBezTo>
                  <a:pt x="503005" y="570047"/>
                  <a:pt x="523875" y="580370"/>
                  <a:pt x="542925" y="593070"/>
                </a:cubicBezTo>
                <a:cubicBezTo>
                  <a:pt x="579854" y="617689"/>
                  <a:pt x="560640" y="608500"/>
                  <a:pt x="600075" y="621645"/>
                </a:cubicBezTo>
                <a:cubicBezTo>
                  <a:pt x="626602" y="648172"/>
                  <a:pt x="682064" y="696162"/>
                  <a:pt x="695325" y="735945"/>
                </a:cubicBezTo>
                <a:lnTo>
                  <a:pt x="733425" y="850245"/>
                </a:lnTo>
                <a:lnTo>
                  <a:pt x="742950" y="878820"/>
                </a:lnTo>
                <a:cubicBezTo>
                  <a:pt x="746125" y="888345"/>
                  <a:pt x="750824" y="897491"/>
                  <a:pt x="752475" y="907395"/>
                </a:cubicBezTo>
                <a:lnTo>
                  <a:pt x="762000" y="964545"/>
                </a:lnTo>
                <a:cubicBezTo>
                  <a:pt x="772008" y="1124675"/>
                  <a:pt x="777583" y="1115245"/>
                  <a:pt x="762000" y="1278870"/>
                </a:cubicBezTo>
                <a:cubicBezTo>
                  <a:pt x="760081" y="1299023"/>
                  <a:pt x="737478" y="1361962"/>
                  <a:pt x="733425" y="1374120"/>
                </a:cubicBezTo>
                <a:lnTo>
                  <a:pt x="723900" y="1402695"/>
                </a:lnTo>
                <a:lnTo>
                  <a:pt x="714375" y="1431270"/>
                </a:lnTo>
                <a:cubicBezTo>
                  <a:pt x="720725" y="1450320"/>
                  <a:pt x="735093" y="1468409"/>
                  <a:pt x="733425" y="1488420"/>
                </a:cubicBezTo>
                <a:cubicBezTo>
                  <a:pt x="730250" y="1526520"/>
                  <a:pt x="729571" y="1564911"/>
                  <a:pt x="723900" y="1602720"/>
                </a:cubicBezTo>
                <a:cubicBezTo>
                  <a:pt x="717376" y="1646211"/>
                  <a:pt x="699787" y="1694109"/>
                  <a:pt x="685800" y="1736070"/>
                </a:cubicBezTo>
                <a:cubicBezTo>
                  <a:pt x="682625" y="1745595"/>
                  <a:pt x="681844" y="1756291"/>
                  <a:pt x="676275" y="1764645"/>
                </a:cubicBezTo>
                <a:cubicBezTo>
                  <a:pt x="669925" y="1774170"/>
                  <a:pt x="662345" y="1782981"/>
                  <a:pt x="657225" y="1793220"/>
                </a:cubicBezTo>
                <a:cubicBezTo>
                  <a:pt x="652735" y="1802200"/>
                  <a:pt x="653972" y="1813955"/>
                  <a:pt x="647700" y="1821795"/>
                </a:cubicBezTo>
                <a:cubicBezTo>
                  <a:pt x="640549" y="1830734"/>
                  <a:pt x="628650" y="1834495"/>
                  <a:pt x="619125" y="1840845"/>
                </a:cubicBezTo>
                <a:cubicBezTo>
                  <a:pt x="609600" y="1837670"/>
                  <a:pt x="598390" y="1837592"/>
                  <a:pt x="590550" y="1831320"/>
                </a:cubicBezTo>
                <a:cubicBezTo>
                  <a:pt x="573764" y="1817891"/>
                  <a:pt x="568250" y="1792994"/>
                  <a:pt x="561975" y="1774170"/>
                </a:cubicBezTo>
                <a:cubicBezTo>
                  <a:pt x="555625" y="1729720"/>
                  <a:pt x="553815" y="1684381"/>
                  <a:pt x="542925" y="1640820"/>
                </a:cubicBezTo>
                <a:lnTo>
                  <a:pt x="523875" y="1564620"/>
                </a:lnTo>
                <a:lnTo>
                  <a:pt x="514350" y="1526520"/>
                </a:lnTo>
                <a:cubicBezTo>
                  <a:pt x="511175" y="1456670"/>
                  <a:pt x="510971" y="1386622"/>
                  <a:pt x="504825" y="1316970"/>
                </a:cubicBezTo>
                <a:cubicBezTo>
                  <a:pt x="501430" y="1278494"/>
                  <a:pt x="485775" y="1202670"/>
                  <a:pt x="485775" y="1202670"/>
                </a:cubicBezTo>
                <a:cubicBezTo>
                  <a:pt x="488950" y="1110595"/>
                  <a:pt x="495300" y="1018575"/>
                  <a:pt x="495300" y="926445"/>
                </a:cubicBezTo>
                <a:cubicBezTo>
                  <a:pt x="495300" y="881685"/>
                  <a:pt x="499649" y="835544"/>
                  <a:pt x="466725" y="802620"/>
                </a:cubicBezTo>
                <a:cubicBezTo>
                  <a:pt x="458630" y="794525"/>
                  <a:pt x="448389" y="788690"/>
                  <a:pt x="438150" y="783570"/>
                </a:cubicBezTo>
                <a:cubicBezTo>
                  <a:pt x="429170" y="779080"/>
                  <a:pt x="419100" y="777220"/>
                  <a:pt x="409575" y="774045"/>
                </a:cubicBezTo>
                <a:cubicBezTo>
                  <a:pt x="326093" y="690563"/>
                  <a:pt x="431991" y="792725"/>
                  <a:pt x="352425" y="726420"/>
                </a:cubicBezTo>
                <a:cubicBezTo>
                  <a:pt x="342077" y="717796"/>
                  <a:pt x="334198" y="706469"/>
                  <a:pt x="323850" y="697845"/>
                </a:cubicBezTo>
                <a:cubicBezTo>
                  <a:pt x="315056" y="690516"/>
                  <a:pt x="304069" y="686124"/>
                  <a:pt x="295275" y="678795"/>
                </a:cubicBezTo>
                <a:cubicBezTo>
                  <a:pt x="249739" y="640849"/>
                  <a:pt x="281707" y="662513"/>
                  <a:pt x="247650" y="621645"/>
                </a:cubicBezTo>
                <a:cubicBezTo>
                  <a:pt x="239026" y="611297"/>
                  <a:pt x="227699" y="603418"/>
                  <a:pt x="219075" y="593070"/>
                </a:cubicBezTo>
                <a:cubicBezTo>
                  <a:pt x="211746" y="584276"/>
                  <a:pt x="207354" y="573289"/>
                  <a:pt x="200025" y="564495"/>
                </a:cubicBezTo>
                <a:cubicBezTo>
                  <a:pt x="191401" y="554147"/>
                  <a:pt x="179720" y="546553"/>
                  <a:pt x="171450" y="535920"/>
                </a:cubicBezTo>
                <a:cubicBezTo>
                  <a:pt x="157394" y="517848"/>
                  <a:pt x="146050" y="497820"/>
                  <a:pt x="133350" y="478770"/>
                </a:cubicBezTo>
                <a:lnTo>
                  <a:pt x="114300" y="450195"/>
                </a:lnTo>
                <a:lnTo>
                  <a:pt x="95250" y="421620"/>
                </a:lnTo>
                <a:cubicBezTo>
                  <a:pt x="80855" y="364039"/>
                  <a:pt x="89865" y="395939"/>
                  <a:pt x="66675" y="326370"/>
                </a:cubicBezTo>
                <a:cubicBezTo>
                  <a:pt x="63500" y="316845"/>
                  <a:pt x="62719" y="306149"/>
                  <a:pt x="57150" y="297795"/>
                </a:cubicBezTo>
                <a:cubicBezTo>
                  <a:pt x="2555" y="215903"/>
                  <a:pt x="68010" y="319515"/>
                  <a:pt x="28575" y="240645"/>
                </a:cubicBezTo>
                <a:cubicBezTo>
                  <a:pt x="-8354" y="166787"/>
                  <a:pt x="23941" y="255319"/>
                  <a:pt x="0" y="183495"/>
                </a:cubicBezTo>
                <a:lnTo>
                  <a:pt x="19050" y="17397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reihandform: Form 9"/>
          <p:cNvSpPr/>
          <p:nvPr/>
        </p:nvSpPr>
        <p:spPr>
          <a:xfrm>
            <a:off x="8900581" y="2609850"/>
            <a:ext cx="352713" cy="190500"/>
          </a:xfrm>
          <a:custGeom>
            <a:avLst/>
            <a:gdLst>
              <a:gd name="connsiteX0" fmla="*/ 288 w 352713"/>
              <a:gd name="connsiteY0" fmla="*/ 47625 h 190500"/>
              <a:gd name="connsiteX1" fmla="*/ 47913 w 352713"/>
              <a:gd name="connsiteY1" fmla="*/ 9525 h 190500"/>
              <a:gd name="connsiteX2" fmla="*/ 76488 w 352713"/>
              <a:gd name="connsiteY2" fmla="*/ 0 h 190500"/>
              <a:gd name="connsiteX3" fmla="*/ 295563 w 352713"/>
              <a:gd name="connsiteY3" fmla="*/ 9525 h 190500"/>
              <a:gd name="connsiteX4" fmla="*/ 314613 w 352713"/>
              <a:gd name="connsiteY4" fmla="*/ 38100 h 190500"/>
              <a:gd name="connsiteX5" fmla="*/ 352713 w 352713"/>
              <a:gd name="connsiteY5" fmla="*/ 76200 h 190500"/>
              <a:gd name="connsiteX6" fmla="*/ 343188 w 352713"/>
              <a:gd name="connsiteY6" fmla="*/ 123825 h 190500"/>
              <a:gd name="connsiteX7" fmla="*/ 333663 w 352713"/>
              <a:gd name="connsiteY7" fmla="*/ 152400 h 190500"/>
              <a:gd name="connsiteX8" fmla="*/ 276513 w 352713"/>
              <a:gd name="connsiteY8" fmla="*/ 190500 h 190500"/>
              <a:gd name="connsiteX9" fmla="*/ 133638 w 352713"/>
              <a:gd name="connsiteY9" fmla="*/ 180975 h 190500"/>
              <a:gd name="connsiteX10" fmla="*/ 105063 w 352713"/>
              <a:gd name="connsiteY10" fmla="*/ 161925 h 190500"/>
              <a:gd name="connsiteX11" fmla="*/ 47913 w 352713"/>
              <a:gd name="connsiteY11" fmla="*/ 114300 h 190500"/>
              <a:gd name="connsiteX12" fmla="*/ 28863 w 352713"/>
              <a:gd name="connsiteY12" fmla="*/ 85725 h 190500"/>
              <a:gd name="connsiteX13" fmla="*/ 288 w 352713"/>
              <a:gd name="connsiteY13" fmla="*/ 47625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2713" h="190500">
                <a:moveTo>
                  <a:pt x="288" y="47625"/>
                </a:moveTo>
                <a:cubicBezTo>
                  <a:pt x="3463" y="34925"/>
                  <a:pt x="30673" y="20300"/>
                  <a:pt x="47913" y="9525"/>
                </a:cubicBezTo>
                <a:cubicBezTo>
                  <a:pt x="56427" y="4204"/>
                  <a:pt x="66448" y="0"/>
                  <a:pt x="76488" y="0"/>
                </a:cubicBezTo>
                <a:cubicBezTo>
                  <a:pt x="149582" y="0"/>
                  <a:pt x="222538" y="6350"/>
                  <a:pt x="295563" y="9525"/>
                </a:cubicBezTo>
                <a:cubicBezTo>
                  <a:pt x="301913" y="19050"/>
                  <a:pt x="305674" y="30949"/>
                  <a:pt x="314613" y="38100"/>
                </a:cubicBezTo>
                <a:cubicBezTo>
                  <a:pt x="360795" y="75045"/>
                  <a:pt x="331931" y="13855"/>
                  <a:pt x="352713" y="76200"/>
                </a:cubicBezTo>
                <a:cubicBezTo>
                  <a:pt x="349538" y="92075"/>
                  <a:pt x="347115" y="108119"/>
                  <a:pt x="343188" y="123825"/>
                </a:cubicBezTo>
                <a:cubicBezTo>
                  <a:pt x="340753" y="133565"/>
                  <a:pt x="340763" y="145300"/>
                  <a:pt x="333663" y="152400"/>
                </a:cubicBezTo>
                <a:cubicBezTo>
                  <a:pt x="317474" y="168589"/>
                  <a:pt x="276513" y="190500"/>
                  <a:pt x="276513" y="190500"/>
                </a:cubicBezTo>
                <a:cubicBezTo>
                  <a:pt x="228888" y="187325"/>
                  <a:pt x="180719" y="188822"/>
                  <a:pt x="133638" y="180975"/>
                </a:cubicBezTo>
                <a:cubicBezTo>
                  <a:pt x="122346" y="179093"/>
                  <a:pt x="113857" y="169254"/>
                  <a:pt x="105063" y="161925"/>
                </a:cubicBezTo>
                <a:cubicBezTo>
                  <a:pt x="31724" y="100809"/>
                  <a:pt x="118859" y="161598"/>
                  <a:pt x="47913" y="114300"/>
                </a:cubicBezTo>
                <a:cubicBezTo>
                  <a:pt x="41563" y="104775"/>
                  <a:pt x="37802" y="92876"/>
                  <a:pt x="28863" y="85725"/>
                </a:cubicBezTo>
                <a:cubicBezTo>
                  <a:pt x="21023" y="79453"/>
                  <a:pt x="-2887" y="60325"/>
                  <a:pt x="288" y="4762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/>
          <p:cNvSpPr txBox="1"/>
          <p:nvPr/>
        </p:nvSpPr>
        <p:spPr>
          <a:xfrm>
            <a:off x="7981822" y="2638047"/>
            <a:ext cx="1071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Azteken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310211" y="4247961"/>
            <a:ext cx="80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Inkas</a:t>
            </a:r>
          </a:p>
        </p:txBody>
      </p:sp>
      <p:sp>
        <p:nvSpPr>
          <p:cNvPr id="17" name="Inhaltsplatzhalter 6"/>
          <p:cNvSpPr txBox="1">
            <a:spLocks/>
          </p:cNvSpPr>
          <p:nvPr/>
        </p:nvSpPr>
        <p:spPr>
          <a:xfrm>
            <a:off x="0" y="5460241"/>
            <a:ext cx="360947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Amerikas</a:t>
            </a:r>
          </a:p>
        </p:txBody>
      </p:sp>
    </p:spTree>
    <p:extLst>
      <p:ext uri="{BB962C8B-B14F-4D97-AF65-F5344CB8AC3E}">
        <p14:creationId xmlns:p14="http://schemas.microsoft.com/office/powerpoint/2010/main" val="322569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0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5" name="Inhaltsplatzhalter 6"/>
          <p:cNvSpPr txBox="1">
            <a:spLocks/>
          </p:cNvSpPr>
          <p:nvPr/>
        </p:nvSpPr>
        <p:spPr>
          <a:xfrm>
            <a:off x="0" y="4339057"/>
            <a:ext cx="6636774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Inkas in Chile,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-1" y="5460241"/>
            <a:ext cx="699073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Peru und Ecuador</a:t>
            </a:r>
          </a:p>
        </p:txBody>
      </p:sp>
    </p:spTree>
    <p:extLst>
      <p:ext uri="{BB962C8B-B14F-4D97-AF65-F5344CB8AC3E}">
        <p14:creationId xmlns:p14="http://schemas.microsoft.com/office/powerpoint/2010/main" val="386794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dergebnis für tenochtitl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" b="21774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91931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Azteken in Mexiko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32104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ildergebnis für hernan cor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0"/>
            <a:ext cx="5443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4045506"/>
            <a:ext cx="5534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Hernán Cortés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5" name="Inhaltsplatzhalter 6"/>
          <p:cNvSpPr txBox="1">
            <a:spLocks/>
          </p:cNvSpPr>
          <p:nvPr/>
        </p:nvSpPr>
        <p:spPr>
          <a:xfrm>
            <a:off x="-2" y="5209776"/>
            <a:ext cx="605188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erobert Mexiko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367977" y="593805"/>
            <a:ext cx="451684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Spanier erobert das Aztekenreich 1519 bis 1521 auf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brutale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Weise. 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367976" y="1924274"/>
            <a:ext cx="4516845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 nützt seine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Überlegenheit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 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Bewaffnung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Überraschung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der Azteken aus.</a:t>
            </a:r>
          </a:p>
        </p:txBody>
      </p:sp>
    </p:spTree>
    <p:extLst>
      <p:ext uri="{BB962C8B-B14F-4D97-AF65-F5344CB8AC3E}">
        <p14:creationId xmlns:p14="http://schemas.microsoft.com/office/powerpoint/2010/main" val="31906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ildergebnis für indi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2" b="1049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-1" y="5272727"/>
            <a:ext cx="11839075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Unterstützung der Unterdrückten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08609" y="699721"/>
            <a:ext cx="5900475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Spanier werden von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300‘000 Indios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unterstützt, die von den Azteken unterdrückt werden und sich so befreien wollen.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08609" y="2416227"/>
            <a:ext cx="5900475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 sonst hätte Cortés mit seinen 530 Mann das riesige Aztekenreich besiegen können?</a:t>
            </a:r>
          </a:p>
        </p:txBody>
      </p:sp>
    </p:spTree>
    <p:extLst>
      <p:ext uri="{BB962C8B-B14F-4D97-AF65-F5344CB8AC3E}">
        <p14:creationId xmlns:p14="http://schemas.microsoft.com/office/powerpoint/2010/main" val="221198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ldergebnis für hernan cor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0"/>
            <a:ext cx="5441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/>
          <p:cNvSpPr txBox="1">
            <a:spLocks/>
          </p:cNvSpPr>
          <p:nvPr/>
        </p:nvSpPr>
        <p:spPr>
          <a:xfrm>
            <a:off x="0" y="5224600"/>
            <a:ext cx="5534527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Hernán Cortés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542601" y="617868"/>
            <a:ext cx="5599687" cy="346864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Kommt 1511 mit Statthalter </a:t>
            </a:r>
            <a:r>
              <a:rPr lang="de-DE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Velázques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nach Kuba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Wird spöttisch </a:t>
            </a:r>
            <a:r>
              <a:rPr lang="de-DE" sz="2400" b="1" i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Cortesillo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(„Kleiner Cortés“) genannt, weil er noch keine Eroberung gemacht hatte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1517/1518 werden neue Gebiete westlich von Kuba entdeckt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Velázquez bietet ihm daraufhin das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Kommando einer Expedition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0505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3065</Words>
  <Application>Microsoft Macintosh PowerPoint</Application>
  <PresentationFormat>Breitbild</PresentationFormat>
  <Paragraphs>338</Paragraphs>
  <Slides>30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Selina Tuchschmid</cp:lastModifiedBy>
  <cp:revision>180</cp:revision>
  <dcterms:created xsi:type="dcterms:W3CDTF">2016-12-23T14:34:29Z</dcterms:created>
  <dcterms:modified xsi:type="dcterms:W3CDTF">2020-10-23T14:51:35Z</dcterms:modified>
</cp:coreProperties>
</file>